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6" r:id="rId10"/>
    <p:sldId id="265" r:id="rId11"/>
    <p:sldId id="269" r:id="rId12"/>
    <p:sldId id="267" r:id="rId13"/>
    <p:sldId id="268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FFCF"/>
    <a:srgbClr val="EC59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275"/>
    <p:restoredTop sz="94690"/>
  </p:normalViewPr>
  <p:slideViewPr>
    <p:cSldViewPr snapToGrid="0" snapToObjects="1">
      <p:cViewPr>
        <p:scale>
          <a:sx n="75" d="100"/>
          <a:sy n="75" d="100"/>
        </p:scale>
        <p:origin x="192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tiff>
</file>

<file path=ppt/media/image11.png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EB20F6-FB59-5743-9F49-0ABA34142879}" type="datetimeFigureOut">
              <a:rPr kumimoji="1" lang="zh-TW" altLang="en-US" smtClean="0"/>
              <a:t>2017/6/29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6B2E9F-3A6D-7446-B2D7-BB70DE942EA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06477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6B2E9F-3A6D-7446-B2D7-BB70DE942EAC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97878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3BD92-DD1D-824D-BD79-69F58DC0AB49}" type="datetime1">
              <a:rPr lang="zh-TW" altLang="en-US" smtClean="0"/>
              <a:t>2017/6/29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E9F54-72E4-854A-ACB4-F219BA032AA6}" type="datetime1">
              <a:rPr lang="zh-TW" altLang="en-US" smtClean="0"/>
              <a:t>2017/6/29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和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7B63B-ECC7-F343-8262-AB89CD6DCAED}" type="datetime1">
              <a:rPr lang="zh-TW" altLang="en-US" smtClean="0"/>
              <a:t>2017/6/29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具有說明文字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677F0-2E51-3942-8D1A-3C9181A29DB1}" type="datetime1">
              <a:rPr lang="zh-TW" altLang="en-US" smtClean="0"/>
              <a:t>2017/6/29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5A146-E2E7-AE46-8494-FF2E7A2201B9}" type="datetime1">
              <a:rPr lang="zh-TW" altLang="en-US" smtClean="0"/>
              <a:t>2017/6/29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DF4D1-0B3D-2440-9F82-1E6ACF19B798}" type="datetime1">
              <a:rPr lang="zh-TW" altLang="en-US" smtClean="0"/>
              <a:t>2017/6/29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或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0DE68-792D-7147-A0BB-791F89001D55}" type="datetime1">
              <a:rPr lang="zh-TW" altLang="en-US" smtClean="0"/>
              <a:t>2017/6/29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FA888-9ABE-2045-9326-D0D438D6E117}" type="datetime1">
              <a:rPr lang="zh-TW" altLang="en-US" smtClean="0"/>
              <a:t>2017/6/29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87404-08C1-1346-8F14-0CC926397687}" type="datetime1">
              <a:rPr lang="zh-TW" altLang="en-US" smtClean="0"/>
              <a:t>2017/6/29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4FA6E-2D9D-984F-9F29-EF530716F741}" type="datetime1">
              <a:rPr lang="zh-TW" altLang="en-US" smtClean="0"/>
              <a:t>2017/6/29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3D9EB-88D6-A344-937D-611DF2AE787F}" type="datetime1">
              <a:rPr lang="zh-TW" altLang="en-US" smtClean="0"/>
              <a:t>2017/6/29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81013-82EB-E64B-A323-7686C3F8BC7F}" type="datetime1">
              <a:rPr lang="zh-TW" altLang="en-US" smtClean="0"/>
              <a:t>2017/6/29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51B54-B5CD-4542-804A-0F964C9816EF}" type="datetime1">
              <a:rPr lang="zh-TW" altLang="en-US" smtClean="0"/>
              <a:t>2017/6/29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F08A-002E-8C42-8853-F0D06FEC988A}" type="datetime1">
              <a:rPr lang="zh-TW" altLang="en-US" smtClean="0"/>
              <a:t>2017/6/29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D51C1-1D52-3245-B858-854B88290CA0}" type="datetime1">
              <a:rPr lang="zh-TW" altLang="en-US" smtClean="0"/>
              <a:t>2017/6/29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31EC-9DE3-E449-99E1-737149ADA8AC}" type="datetime1">
              <a:rPr lang="zh-TW" altLang="en-US" smtClean="0"/>
              <a:t>2017/6/29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7FDB4F90-A9C8-D34E-B189-5FBA8BA5BDFC}" type="datetime1">
              <a:rPr lang="zh-TW" altLang="en-US" smtClean="0"/>
              <a:t>2017/6/29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9C5DD56-8839-A74A-84B2-0D4B6FAD665C}" type="datetime1">
              <a:rPr lang="zh-TW" altLang="en-US" smtClean="0"/>
              <a:t>2017/6/29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02902063" TargetMode="External"/><Relationship Id="rId4" Type="http://schemas.openxmlformats.org/officeDocument/2006/relationships/hyperlink" Target="https://github.com/alan4chen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benliao1201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751012" y="209119"/>
            <a:ext cx="8676222" cy="3200400"/>
          </a:xfrm>
        </p:spPr>
        <p:txBody>
          <a:bodyPr/>
          <a:lstStyle/>
          <a:p>
            <a:r>
              <a:rPr lang="en-US" altLang="zh-TW" b="1" dirty="0">
                <a:effectLst/>
              </a:rPr>
              <a:t>AI FOR SOUL OF EDEN</a:t>
            </a:r>
            <a:br>
              <a:rPr lang="en-US" altLang="zh-TW" b="1" dirty="0">
                <a:effectLst/>
              </a:rPr>
            </a:b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886937" y="3195975"/>
            <a:ext cx="8676222" cy="1905000"/>
          </a:xfrm>
        </p:spPr>
        <p:txBody>
          <a:bodyPr/>
          <a:lstStyle/>
          <a:p>
            <a:r>
              <a:rPr lang="en-US" altLang="zh-TW" dirty="0">
                <a:effectLst/>
              </a:rPr>
              <a:t>AI for </a:t>
            </a:r>
            <a:r>
              <a:rPr lang="en-US" altLang="zh-TW" dirty="0" err="1">
                <a:effectLst/>
              </a:rPr>
              <a:t>Rayark's</a:t>
            </a:r>
            <a:r>
              <a:rPr lang="en-US" altLang="zh-TW" dirty="0">
                <a:effectLst/>
              </a:rPr>
              <a:t> “Soul of Eden” 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>
                <a:effectLst/>
              </a:rPr>
              <a:t>GPU 2017 Final Project 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>
                <a:effectLst/>
              </a:rPr>
              <a:t>Team 1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3177048" y="4765756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altLang="zh-TW" dirty="0">
                <a:latin typeface="Merriweather" charset="0"/>
                <a:hlinkClick r:id="rId2"/>
              </a:rPr>
              <a:t>Wei-Chung Liao </a:t>
            </a:r>
            <a:r>
              <a:rPr lang="de-DE" altLang="zh-TW" dirty="0">
                <a:latin typeface="Merriweather" charset="0"/>
              </a:rPr>
              <a:t/>
            </a:r>
            <a:br>
              <a:rPr lang="de-DE" altLang="zh-TW" dirty="0">
                <a:latin typeface="Merriweather" charset="0"/>
              </a:rPr>
            </a:br>
            <a:r>
              <a:rPr lang="de-DE" altLang="zh-TW" dirty="0">
                <a:latin typeface="Merriweather" charset="0"/>
              </a:rPr>
              <a:t>B02902105@ntu.edu.tw</a:t>
            </a:r>
          </a:p>
          <a:p>
            <a:pPr algn="ctr"/>
            <a:r>
              <a:rPr lang="de-DE" altLang="zh-TW" dirty="0">
                <a:latin typeface="Merriweather" charset="0"/>
                <a:hlinkClick r:id="rId3"/>
              </a:rPr>
              <a:t>Chun-Wei Chen </a:t>
            </a:r>
            <a:r>
              <a:rPr lang="de-DE" altLang="zh-TW" dirty="0">
                <a:latin typeface="Merriweather" charset="0"/>
              </a:rPr>
              <a:t/>
            </a:r>
            <a:br>
              <a:rPr lang="de-DE" altLang="zh-TW" dirty="0">
                <a:latin typeface="Merriweather" charset="0"/>
              </a:rPr>
            </a:br>
            <a:r>
              <a:rPr lang="de-DE" altLang="zh-TW" dirty="0">
                <a:latin typeface="Merriweather" charset="0"/>
              </a:rPr>
              <a:t>B02902063@ntu.edu.tw</a:t>
            </a:r>
          </a:p>
          <a:p>
            <a:pPr algn="ctr"/>
            <a:r>
              <a:rPr lang="de-DE" altLang="zh-TW" dirty="0">
                <a:latin typeface="Merriweather" charset="0"/>
                <a:hlinkClick r:id="rId4"/>
              </a:rPr>
              <a:t>Po-Yao Chen </a:t>
            </a:r>
            <a:r>
              <a:rPr lang="de-DE" altLang="zh-TW" dirty="0">
                <a:latin typeface="Merriweather" charset="0"/>
              </a:rPr>
              <a:t/>
            </a:r>
            <a:br>
              <a:rPr lang="de-DE" altLang="zh-TW" dirty="0">
                <a:latin typeface="Merriweather" charset="0"/>
              </a:rPr>
            </a:br>
            <a:r>
              <a:rPr lang="de-DE" altLang="zh-TW" dirty="0">
                <a:latin typeface="Merriweather" charset="0"/>
              </a:rPr>
              <a:t>B02902071@ntu.edu.tw</a:t>
            </a:r>
            <a:endParaRPr lang="de-DE" altLang="zh-TW" b="0" i="0" dirty="0">
              <a:effectLst/>
              <a:latin typeface="Merriweather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矩形 5"/>
          <p:cNvSpPr/>
          <p:nvPr/>
        </p:nvSpPr>
        <p:spPr>
          <a:xfrm>
            <a:off x="2899719" y="2673348"/>
            <a:ext cx="69486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u="sng">
                <a:solidFill>
                  <a:srgbClr val="FFFFFF"/>
                </a:solidFill>
                <a:latin typeface="HelveticaNeue" charset="0"/>
              </a:rPr>
              <a:t>https://alan4chen.github.io/GPGPU2017_AI-for-Soul-of-Eden/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27066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2629" y="0"/>
            <a:ext cx="9905998" cy="1100328"/>
          </a:xfrm>
        </p:spPr>
        <p:txBody>
          <a:bodyPr/>
          <a:lstStyle/>
          <a:p>
            <a:r>
              <a:rPr kumimoji="1" lang="en-US" altLang="zh-CN" dirty="0" smtClean="0"/>
              <a:t>Results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202629" y="762464"/>
            <a:ext cx="1097528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sk-SK" altLang="zh-TW" sz="2400" b="1" dirty="0" err="1" smtClean="0"/>
              <a:t>Statistics</a:t>
            </a:r>
            <a:r>
              <a:rPr lang="sk-SK" altLang="zh-TW" sz="2400" b="1" dirty="0" smtClean="0"/>
              <a:t> Model </a:t>
            </a:r>
            <a:r>
              <a:rPr lang="en-US" altLang="zh-CN" sz="2400" b="1" dirty="0" smtClean="0"/>
              <a:t>&gt;</a:t>
            </a:r>
            <a:r>
              <a:rPr lang="sk-SK" altLang="zh-TW" sz="2400" b="1" dirty="0" smtClean="0"/>
              <a:t> </a:t>
            </a:r>
            <a:r>
              <a:rPr lang="sk-SK" altLang="zh-TW" sz="2400" b="1" dirty="0" err="1" smtClean="0"/>
              <a:t>Random</a:t>
            </a:r>
            <a:r>
              <a:rPr lang="sk-SK" altLang="zh-TW" sz="2400" b="1" dirty="0" smtClean="0"/>
              <a:t> Model</a:t>
            </a:r>
            <a:r>
              <a:rPr lang="zh-CN" altLang="en-US" sz="2400" b="1" dirty="0" smtClean="0"/>
              <a:t> </a:t>
            </a:r>
            <a:r>
              <a:rPr lang="en-US" altLang="zh-CN" sz="2400" b="1" dirty="0" smtClean="0"/>
              <a:t/>
            </a:r>
            <a:br>
              <a:rPr lang="en-US" altLang="zh-CN" sz="2400" b="1" dirty="0" smtClean="0"/>
            </a:br>
            <a:r>
              <a:rPr lang="en-US" altLang="zh-CN" sz="2400" dirty="0" smtClean="0">
                <a:solidFill>
                  <a:srgbClr val="D6FFCF"/>
                </a:solidFill>
              </a:rPr>
              <a:t>P</a:t>
            </a:r>
            <a:r>
              <a:rPr lang="en-US" altLang="zh-TW" sz="2400" dirty="0" smtClean="0">
                <a:solidFill>
                  <a:srgbClr val="D6FFCF"/>
                </a:solidFill>
              </a:rPr>
              <a:t>lay over 3,000 games and the statistics model have more than 80% winning rate</a:t>
            </a:r>
            <a:endParaRPr lang="sk-SK" altLang="zh-TW" sz="2400" b="1" dirty="0" smtClean="0">
              <a:solidFill>
                <a:srgbClr val="D6FFCF"/>
              </a:solidFill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sk-SK" altLang="zh-TW" sz="2400" b="1" dirty="0" smtClean="0"/>
              <a:t>RNN </a:t>
            </a:r>
            <a:r>
              <a:rPr lang="sk-SK" altLang="zh-TW" sz="2400" b="1" dirty="0" err="1" smtClean="0"/>
              <a:t>Models</a:t>
            </a:r>
            <a:r>
              <a:rPr lang="sk-SK" altLang="zh-TW" sz="2400" b="1" dirty="0" smtClean="0"/>
              <a:t> </a:t>
            </a:r>
            <a:r>
              <a:rPr lang="sk-SK" altLang="zh-TW" sz="2400" b="1" dirty="0" err="1" smtClean="0"/>
              <a:t>vs</a:t>
            </a:r>
            <a:r>
              <a:rPr lang="sk-SK" altLang="zh-TW" sz="2400" b="1" dirty="0" smtClean="0"/>
              <a:t> </a:t>
            </a:r>
            <a:r>
              <a:rPr lang="sk-SK" altLang="zh-TW" sz="2400" b="1" dirty="0" err="1" smtClean="0"/>
              <a:t>Statistics</a:t>
            </a:r>
            <a:r>
              <a:rPr lang="sk-SK" altLang="zh-TW" sz="2400" b="1" dirty="0" smtClean="0"/>
              <a:t> Model</a:t>
            </a:r>
            <a:br>
              <a:rPr lang="sk-SK" altLang="zh-TW" sz="2400" b="1" dirty="0" smtClean="0"/>
            </a:br>
            <a:r>
              <a:rPr lang="en-US" altLang="zh-CN" sz="2400" dirty="0" smtClean="0">
                <a:solidFill>
                  <a:srgbClr val="D6FFCF"/>
                </a:solidFill>
              </a:rPr>
              <a:t>C</a:t>
            </a:r>
            <a:r>
              <a:rPr lang="sk-SK" altLang="zh-TW" sz="2400" dirty="0" err="1" smtClean="0">
                <a:solidFill>
                  <a:srgbClr val="D6FFCF"/>
                </a:solidFill>
              </a:rPr>
              <a:t>hoose</a:t>
            </a:r>
            <a:r>
              <a:rPr lang="sk-SK" altLang="zh-TW" sz="2400" dirty="0" smtClean="0">
                <a:solidFill>
                  <a:srgbClr val="D6FFCF"/>
                </a:solidFill>
              </a:rPr>
              <a:t> </a:t>
            </a:r>
            <a:r>
              <a:rPr lang="sk-SK" altLang="zh-TW" sz="2400" dirty="0" err="1" smtClean="0">
                <a:solidFill>
                  <a:srgbClr val="D6FFCF"/>
                </a:solidFill>
              </a:rPr>
              <a:t>the</a:t>
            </a:r>
            <a:r>
              <a:rPr lang="sk-SK" altLang="zh-TW" sz="2400" dirty="0" smtClean="0">
                <a:solidFill>
                  <a:srgbClr val="D6FFCF"/>
                </a:solidFill>
              </a:rPr>
              <a:t> </a:t>
            </a:r>
            <a:r>
              <a:rPr lang="sk-SK" altLang="zh-TW" sz="2400" dirty="0" err="1" smtClean="0">
                <a:solidFill>
                  <a:srgbClr val="D6FFCF"/>
                </a:solidFill>
              </a:rPr>
              <a:t>best</a:t>
            </a:r>
            <a:r>
              <a:rPr lang="sk-SK" altLang="zh-TW" sz="2400" dirty="0" smtClean="0">
                <a:solidFill>
                  <a:srgbClr val="D6FFCF"/>
                </a:solidFill>
              </a:rPr>
              <a:t> </a:t>
            </a:r>
            <a:r>
              <a:rPr lang="sk-SK" altLang="zh-TW" sz="2400" dirty="0" err="1" smtClean="0">
                <a:solidFill>
                  <a:srgbClr val="D6FFCF"/>
                </a:solidFill>
              </a:rPr>
              <a:t>behavior</a:t>
            </a:r>
            <a:r>
              <a:rPr lang="en-US" altLang="zh-CN" sz="2400" dirty="0" smtClean="0">
                <a:solidFill>
                  <a:srgbClr val="D6FFCF"/>
                </a:solidFill>
              </a:rPr>
              <a:t>s</a:t>
            </a:r>
            <a:r>
              <a:rPr lang="sk-SK" altLang="zh-TW" sz="2400" dirty="0" smtClean="0">
                <a:solidFill>
                  <a:srgbClr val="D6FFCF"/>
                </a:solidFill>
              </a:rPr>
              <a:t> </a:t>
            </a:r>
            <a:r>
              <a:rPr lang="sk-SK" altLang="zh-TW" sz="2400" dirty="0" err="1" smtClean="0">
                <a:solidFill>
                  <a:srgbClr val="D6FFCF"/>
                </a:solidFill>
              </a:rPr>
              <a:t>they</a:t>
            </a:r>
            <a:r>
              <a:rPr lang="sk-SK" altLang="zh-TW" sz="2400" dirty="0" smtClean="0">
                <a:solidFill>
                  <a:srgbClr val="D6FFCF"/>
                </a:solidFill>
              </a:rPr>
              <a:t> </a:t>
            </a:r>
            <a:r>
              <a:rPr lang="sk-SK" altLang="zh-TW" sz="2400" dirty="0" err="1" smtClean="0">
                <a:solidFill>
                  <a:srgbClr val="D6FFCF"/>
                </a:solidFill>
              </a:rPr>
              <a:t>think</a:t>
            </a:r>
            <a:r>
              <a:rPr lang="sk-SK" altLang="zh-TW" sz="2400" dirty="0" smtClean="0">
                <a:solidFill>
                  <a:srgbClr val="D6FFCF"/>
                </a:solidFill>
              </a:rPr>
              <a:t> as </a:t>
            </a:r>
            <a:r>
              <a:rPr lang="sk-SK" altLang="zh-TW" sz="2400" dirty="0" err="1" smtClean="0">
                <a:solidFill>
                  <a:srgbClr val="D6FFCF"/>
                </a:solidFill>
              </a:rPr>
              <a:t>the</a:t>
            </a:r>
            <a:r>
              <a:rPr lang="sk-SK" altLang="zh-TW" sz="2400" dirty="0" smtClean="0">
                <a:solidFill>
                  <a:srgbClr val="D6FFCF"/>
                </a:solidFill>
              </a:rPr>
              <a:t> </a:t>
            </a:r>
            <a:r>
              <a:rPr lang="sk-SK" altLang="zh-TW" sz="2400" dirty="0" err="1" smtClean="0">
                <a:solidFill>
                  <a:srgbClr val="D6FFCF"/>
                </a:solidFill>
              </a:rPr>
              <a:t>decision</a:t>
            </a:r>
            <a:r>
              <a:rPr lang="en-US" altLang="zh-CN" sz="2400" dirty="0" smtClean="0">
                <a:solidFill>
                  <a:srgbClr val="D6FFCF"/>
                </a:solidFill>
              </a:rPr>
              <a:t>.</a:t>
            </a:r>
            <a:r>
              <a:rPr lang="sk-SK" altLang="zh-TW" sz="2400" dirty="0" smtClean="0">
                <a:solidFill>
                  <a:srgbClr val="D6FFCF"/>
                </a:solidFill>
              </a:rPr>
              <a:t/>
            </a:r>
            <a:br>
              <a:rPr lang="sk-SK" altLang="zh-TW" sz="2400" dirty="0" smtClean="0">
                <a:solidFill>
                  <a:srgbClr val="D6FFCF"/>
                </a:solidFill>
              </a:rPr>
            </a:br>
            <a:r>
              <a:rPr lang="en-US" altLang="zh-CN" sz="2400" dirty="0" smtClean="0">
                <a:solidFill>
                  <a:srgbClr val="D6FFCF"/>
                </a:solidFill>
              </a:rPr>
              <a:t>A</a:t>
            </a:r>
            <a:r>
              <a:rPr lang="sk-SK" altLang="zh-TW" sz="2400" dirty="0" err="1" smtClean="0">
                <a:solidFill>
                  <a:srgbClr val="D6FFCF"/>
                </a:solidFill>
              </a:rPr>
              <a:t>ll</a:t>
            </a:r>
            <a:r>
              <a:rPr lang="sk-SK" altLang="zh-TW" sz="2400" dirty="0" smtClean="0">
                <a:solidFill>
                  <a:srgbClr val="D6FFCF"/>
                </a:solidFill>
              </a:rPr>
              <a:t> of </a:t>
            </a:r>
            <a:r>
              <a:rPr lang="sk-SK" altLang="zh-TW" sz="2400" dirty="0" err="1" smtClean="0">
                <a:solidFill>
                  <a:srgbClr val="D6FFCF"/>
                </a:solidFill>
              </a:rPr>
              <a:t>the</a:t>
            </a:r>
            <a:r>
              <a:rPr lang="sk-SK" altLang="zh-TW" sz="2400" dirty="0" smtClean="0">
                <a:solidFill>
                  <a:srgbClr val="D6FFCF"/>
                </a:solidFill>
              </a:rPr>
              <a:t> RNN </a:t>
            </a:r>
            <a:r>
              <a:rPr lang="sk-SK" altLang="zh-TW" sz="2400" dirty="0" err="1" smtClean="0">
                <a:solidFill>
                  <a:srgbClr val="D6FFCF"/>
                </a:solidFill>
              </a:rPr>
              <a:t>models</a:t>
            </a:r>
            <a:r>
              <a:rPr lang="sk-SK" altLang="zh-TW" sz="2400" dirty="0" smtClean="0">
                <a:solidFill>
                  <a:srgbClr val="D6FFCF"/>
                </a:solidFill>
              </a:rPr>
              <a:t> </a:t>
            </a:r>
            <a:r>
              <a:rPr lang="sk-SK" altLang="zh-TW" sz="2400" dirty="0" err="1" smtClean="0">
                <a:solidFill>
                  <a:srgbClr val="D6FFCF"/>
                </a:solidFill>
              </a:rPr>
              <a:t>defeat</a:t>
            </a:r>
            <a:r>
              <a:rPr lang="sk-SK" altLang="zh-TW" sz="2400" dirty="0" smtClean="0">
                <a:solidFill>
                  <a:srgbClr val="D6FFCF"/>
                </a:solidFill>
              </a:rPr>
              <a:t> </a:t>
            </a:r>
            <a:r>
              <a:rPr lang="sk-SK" altLang="zh-TW" sz="2400" dirty="0" err="1" smtClean="0">
                <a:solidFill>
                  <a:srgbClr val="D6FFCF"/>
                </a:solidFill>
              </a:rPr>
              <a:t>the</a:t>
            </a:r>
            <a:r>
              <a:rPr lang="sk-SK" altLang="zh-TW" sz="2400" dirty="0" smtClean="0">
                <a:solidFill>
                  <a:srgbClr val="D6FFCF"/>
                </a:solidFill>
              </a:rPr>
              <a:t> </a:t>
            </a:r>
            <a:r>
              <a:rPr lang="sk-SK" altLang="zh-TW" sz="2400" dirty="0" err="1" smtClean="0">
                <a:solidFill>
                  <a:srgbClr val="D6FFCF"/>
                </a:solidFill>
              </a:rPr>
              <a:t>statistics</a:t>
            </a:r>
            <a:r>
              <a:rPr lang="sk-SK" altLang="zh-TW" sz="2400" dirty="0" smtClean="0">
                <a:solidFill>
                  <a:srgbClr val="D6FFCF"/>
                </a:solidFill>
              </a:rPr>
              <a:t> model</a:t>
            </a:r>
            <a:r>
              <a:rPr lang="en-US" altLang="zh-CN" sz="2400" dirty="0" smtClean="0">
                <a:solidFill>
                  <a:srgbClr val="D6FFCF"/>
                </a:solidFill>
              </a:rPr>
              <a:t>.</a:t>
            </a:r>
            <a:endParaRPr lang="sk-SK" altLang="zh-TW" sz="2400" b="1" dirty="0" smtClean="0">
              <a:solidFill>
                <a:srgbClr val="D6FFCF"/>
              </a:solidFill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sk-SK" altLang="zh-TW" sz="2400" b="1" dirty="0" err="1" smtClean="0"/>
              <a:t>Two</a:t>
            </a:r>
            <a:r>
              <a:rPr lang="sk-SK" altLang="zh-TW" sz="2400" b="1" dirty="0" smtClean="0"/>
              <a:t> </a:t>
            </a:r>
            <a:r>
              <a:rPr lang="sk-SK" altLang="zh-TW" sz="2400" b="1" dirty="0" err="1" smtClean="0"/>
              <a:t>versions</a:t>
            </a:r>
            <a:r>
              <a:rPr lang="sk-SK" altLang="zh-TW" sz="2400" b="1" dirty="0" smtClean="0"/>
              <a:t> of RNN Model</a:t>
            </a:r>
            <a:br>
              <a:rPr lang="sk-SK" altLang="zh-TW" sz="2400" b="1" dirty="0" smtClean="0"/>
            </a:br>
            <a:r>
              <a:rPr lang="en-US" altLang="zh-CN" sz="2400" dirty="0" smtClean="0">
                <a:solidFill>
                  <a:srgbClr val="D6FFCF"/>
                </a:solidFill>
              </a:rPr>
              <a:t>W</a:t>
            </a:r>
            <a:r>
              <a:rPr lang="sk-SK" altLang="zh-TW" sz="2400" dirty="0" err="1" smtClean="0">
                <a:solidFill>
                  <a:srgbClr val="D6FFCF"/>
                </a:solidFill>
              </a:rPr>
              <a:t>inning</a:t>
            </a:r>
            <a:r>
              <a:rPr lang="sk-SK" altLang="zh-TW" sz="2400" dirty="0" smtClean="0">
                <a:solidFill>
                  <a:srgbClr val="D6FFCF"/>
                </a:solidFill>
              </a:rPr>
              <a:t> </a:t>
            </a:r>
            <a:r>
              <a:rPr lang="sk-SK" altLang="zh-TW" sz="2400" dirty="0" err="1" smtClean="0">
                <a:solidFill>
                  <a:srgbClr val="D6FFCF"/>
                </a:solidFill>
              </a:rPr>
              <a:t>rates</a:t>
            </a:r>
            <a:r>
              <a:rPr lang="sk-SK" altLang="zh-TW" sz="2400" dirty="0" smtClean="0">
                <a:solidFill>
                  <a:srgbClr val="D6FFCF"/>
                </a:solidFill>
              </a:rPr>
              <a:t> are </a:t>
            </a:r>
            <a:r>
              <a:rPr lang="sk-SK" altLang="zh-TW" sz="2400" dirty="0" err="1" smtClean="0">
                <a:solidFill>
                  <a:srgbClr val="D6FFCF"/>
                </a:solidFill>
              </a:rPr>
              <a:t>nearly</a:t>
            </a:r>
            <a:r>
              <a:rPr lang="sk-SK" altLang="zh-TW" sz="2400" dirty="0" smtClean="0">
                <a:solidFill>
                  <a:srgbClr val="D6FFCF"/>
                </a:solidFill>
              </a:rPr>
              <a:t> </a:t>
            </a:r>
            <a:r>
              <a:rPr lang="sk-SK" altLang="zh-TW" sz="2400" dirty="0" err="1" smtClean="0">
                <a:solidFill>
                  <a:srgbClr val="D6FFCF"/>
                </a:solidFill>
              </a:rPr>
              <a:t>equal</a:t>
            </a:r>
            <a:r>
              <a:rPr lang="sk-SK" altLang="zh-TW" sz="2400" dirty="0" smtClean="0">
                <a:solidFill>
                  <a:srgbClr val="D6FFCF"/>
                </a:solidFill>
              </a:rPr>
              <a:t>.</a:t>
            </a:r>
            <a:endParaRPr lang="sk-SK" altLang="zh-TW" sz="2400" b="1" dirty="0">
              <a:solidFill>
                <a:srgbClr val="D6FFCF"/>
              </a:solidFill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3396" y="4408856"/>
            <a:ext cx="5320688" cy="228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038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00165" y="-417576"/>
            <a:ext cx="9905998" cy="1905000"/>
          </a:xfrm>
        </p:spPr>
        <p:txBody>
          <a:bodyPr/>
          <a:lstStyle/>
          <a:p>
            <a:r>
              <a:rPr kumimoji="1" lang="en-US" altLang="zh-CN" dirty="0" smtClean="0"/>
              <a:t>Demo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926336" y="-111252"/>
            <a:ext cx="9905998" cy="1429798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>
                <a:solidFill>
                  <a:srgbClr val="EC5955"/>
                </a:solidFill>
              </a:rPr>
              <a:t>(Confidential:</a:t>
            </a:r>
            <a:r>
              <a:rPr lang="zh-CN" altLang="en-US" dirty="0" smtClean="0">
                <a:solidFill>
                  <a:srgbClr val="EC5955"/>
                </a:solidFill>
              </a:rPr>
              <a:t>  </a:t>
            </a:r>
            <a:r>
              <a:rPr lang="en-US" altLang="zh-TW" dirty="0" smtClean="0">
                <a:solidFill>
                  <a:srgbClr val="EC5955"/>
                </a:solidFill>
              </a:rPr>
              <a:t>No </a:t>
            </a:r>
            <a:r>
              <a:rPr lang="en-US" altLang="zh-TW" dirty="0">
                <a:solidFill>
                  <a:srgbClr val="EC5955"/>
                </a:solidFill>
              </a:rPr>
              <a:t>video </a:t>
            </a:r>
            <a:r>
              <a:rPr lang="en-US" altLang="zh-TW" dirty="0" smtClean="0">
                <a:solidFill>
                  <a:srgbClr val="EC5955"/>
                </a:solidFill>
              </a:rPr>
              <a:t>recording</a:t>
            </a:r>
            <a:r>
              <a:rPr lang="en-US" altLang="zh-CN" dirty="0">
                <a:solidFill>
                  <a:srgbClr val="EC5955"/>
                </a:solidFill>
              </a:rPr>
              <a:t>!</a:t>
            </a:r>
            <a:r>
              <a:rPr lang="en-US" altLang="zh-CN" dirty="0" smtClean="0">
                <a:solidFill>
                  <a:srgbClr val="EC5955"/>
                </a:solidFill>
              </a:rPr>
              <a:t>)</a:t>
            </a:r>
            <a:endParaRPr kumimoji="1" lang="zh-TW" altLang="en-US" dirty="0">
              <a:solidFill>
                <a:srgbClr val="EC5955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440" y="1233202"/>
            <a:ext cx="7641081" cy="4370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31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68224" y="1204"/>
            <a:ext cx="9905998" cy="1905000"/>
          </a:xfrm>
        </p:spPr>
        <p:txBody>
          <a:bodyPr/>
          <a:lstStyle/>
          <a:p>
            <a:r>
              <a:rPr lang="en-US" altLang="zh-TW" dirty="0">
                <a:effectLst/>
              </a:rPr>
              <a:t>Conclusions</a:t>
            </a:r>
            <a:br>
              <a:rPr lang="en-US" altLang="zh-TW" dirty="0">
                <a:effectLst/>
              </a:rPr>
            </a:b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clrChange>
              <a:clrFrom>
                <a:srgbClr val="0E396C"/>
              </a:clrFrom>
              <a:clrTo>
                <a:srgbClr val="0E396C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1273537"/>
            <a:ext cx="12192000" cy="315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14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30922" y="-180109"/>
            <a:ext cx="9905998" cy="1905000"/>
          </a:xfrm>
        </p:spPr>
        <p:txBody>
          <a:bodyPr/>
          <a:lstStyle/>
          <a:p>
            <a:r>
              <a:rPr lang="en-US" altLang="zh-TW">
                <a:effectLst/>
              </a:rPr>
              <a:t>Future Work</a:t>
            </a:r>
            <a:br>
              <a:rPr lang="en-US" altLang="zh-TW">
                <a:effectLst/>
              </a:rPr>
            </a:b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矩形 5"/>
          <p:cNvSpPr/>
          <p:nvPr/>
        </p:nvSpPr>
        <p:spPr>
          <a:xfrm>
            <a:off x="701963" y="1083439"/>
            <a:ext cx="10363216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1. High quality training data</a:t>
            </a:r>
          </a:p>
          <a:p>
            <a:pPr>
              <a:lnSpc>
                <a:spcPct val="150000"/>
              </a:lnSpc>
            </a:pPr>
            <a:r>
              <a:rPr lang="en-US" altLang="zh-TW" dirty="0"/>
              <a:t>    Since we have some basic models now</a:t>
            </a:r>
            <a:r>
              <a:rPr lang="en-US" altLang="zh-TW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/>
              <a:t>W</a:t>
            </a:r>
            <a:r>
              <a:rPr lang="en-US" altLang="zh-TW" dirty="0" smtClean="0"/>
              <a:t>e </a:t>
            </a:r>
            <a:r>
              <a:rPr lang="en-US" altLang="zh-TW" dirty="0"/>
              <a:t>can use them to generate training data that has higher quality. We believe that the model could perform better if we use higher quality data. </a:t>
            </a:r>
            <a:br>
              <a:rPr lang="en-US" altLang="zh-TW" dirty="0"/>
            </a:br>
            <a:endParaRPr lang="en-US" altLang="zh-TW" dirty="0"/>
          </a:p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2. Mapping (embedding) method in </a:t>
            </a:r>
            <a:r>
              <a:rPr lang="en-US" altLang="zh-CN" b="1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</a:t>
            </a:r>
            <a:r>
              <a:rPr lang="en-US" altLang="zh-TW" b="1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NN </a:t>
            </a:r>
            <a:r>
              <a:rPr lang="en-US" altLang="zh-TW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models</a:t>
            </a:r>
          </a:p>
          <a:p>
            <a:pPr>
              <a:lnSpc>
                <a:spcPct val="150000"/>
              </a:lnSpc>
            </a:pPr>
            <a:r>
              <a:rPr lang="en-US" altLang="zh-TW" dirty="0"/>
              <a:t>    In version 2 of RNN model, we can try to use more complicated mapping method to map the 2 inputs into a vector. Maybe the version2 does not work well since the mapping is too easy.</a:t>
            </a:r>
          </a:p>
        </p:txBody>
      </p:sp>
    </p:spTree>
    <p:extLst>
      <p:ext uri="{BB962C8B-B14F-4D97-AF65-F5344CB8AC3E}">
        <p14:creationId xmlns:p14="http://schemas.microsoft.com/office/powerpoint/2010/main" val="689707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b="1" dirty="0" smtClean="0"/>
              <a:t>Thank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You</a:t>
            </a:r>
            <a:endParaRPr kumimoji="1"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en-US" altLang="zh-CN" sz="3200" b="1" dirty="0" smtClean="0"/>
              <a:t>Q&amp;A</a:t>
            </a:r>
            <a:endParaRPr kumimoji="1" lang="zh-TW" altLang="en-US" sz="3200" b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357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9370" y="-243016"/>
            <a:ext cx="9905998" cy="1905000"/>
          </a:xfrm>
        </p:spPr>
        <p:txBody>
          <a:bodyPr/>
          <a:lstStyle/>
          <a:p>
            <a:r>
              <a:rPr lang="en-US" altLang="zh-TW" dirty="0">
                <a:effectLst/>
              </a:rPr>
              <a:t>Introduction to Soul of </a:t>
            </a:r>
            <a:r>
              <a:rPr lang="en-US" altLang="zh-TW" dirty="0" smtClean="0">
                <a:effectLst/>
              </a:rPr>
              <a:t>Eden</a:t>
            </a:r>
            <a:endParaRPr kumimoji="1" lang="zh-TW" altLang="en-US" dirty="0"/>
          </a:p>
        </p:txBody>
      </p:sp>
      <p:sp>
        <p:nvSpPr>
          <p:cNvPr id="5" name="文字方塊 4"/>
          <p:cNvSpPr txBox="1"/>
          <p:nvPr/>
        </p:nvSpPr>
        <p:spPr>
          <a:xfrm>
            <a:off x="239370" y="1155357"/>
            <a:ext cx="1131878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TW" altLang="en-US" sz="28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． </a:t>
            </a:r>
            <a:r>
              <a:rPr kumimoji="1" lang="en-US" altLang="zh-TW" sz="28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 real-time strategy mobile card game. </a:t>
            </a:r>
            <a:endParaRPr kumimoji="1" lang="en-US" altLang="zh-TW" sz="2800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zh-TW" altLang="en-US" sz="2800" dirty="0" smtClean="0"/>
              <a:t>． </a:t>
            </a:r>
            <a:r>
              <a:rPr kumimoji="1" lang="en-US" altLang="zh-TW" sz="2800" dirty="0"/>
              <a:t>Use cards to destroy opposite’s castle. </a:t>
            </a:r>
            <a:endParaRPr kumimoji="1" lang="en-US" altLang="zh-TW" sz="2800" dirty="0" smtClean="0"/>
          </a:p>
          <a:p>
            <a:pPr>
              <a:lnSpc>
                <a:spcPct val="150000"/>
              </a:lnSpc>
            </a:pPr>
            <a:r>
              <a:rPr kumimoji="1" lang="zh-TW" altLang="en-US" sz="2800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． </a:t>
            </a:r>
            <a:r>
              <a:rPr kumimoji="1" lang="en-US" altLang="zh-TW" sz="2800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Two main groups and over 150 cards </a:t>
            </a:r>
          </a:p>
          <a:p>
            <a:pPr>
              <a:lnSpc>
                <a:spcPct val="150000"/>
              </a:lnSpc>
            </a:pPr>
            <a:r>
              <a:rPr kumimoji="1" lang="en-US" altLang="zh-TW" sz="2800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(containing hero</a:t>
            </a:r>
            <a:r>
              <a:rPr kumimoji="1" lang="en-US" altLang="zh-CN" sz="2800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e</a:t>
            </a:r>
            <a:r>
              <a:rPr kumimoji="1" lang="en-US" altLang="zh-TW" sz="2800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s, soldiers, buildings, and magic.) </a:t>
            </a:r>
          </a:p>
          <a:p>
            <a:pPr>
              <a:lnSpc>
                <a:spcPct val="150000"/>
              </a:lnSpc>
            </a:pPr>
            <a:r>
              <a:rPr kumimoji="1" lang="zh-TW" alt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． </a:t>
            </a:r>
            <a:r>
              <a:rPr kumimoji="1" lang="en-US" altLang="zh-TW" sz="2800" dirty="0"/>
              <a:t>Adopt their strategies for different kinds of situations and win the battle.</a:t>
            </a:r>
            <a:endParaRPr kumimoji="1" lang="zh-TW" altLang="en-US" sz="2800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3353" y="410714"/>
            <a:ext cx="2441317" cy="314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85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9370" y="-243016"/>
            <a:ext cx="11153560" cy="1905000"/>
          </a:xfrm>
        </p:spPr>
        <p:txBody>
          <a:bodyPr/>
          <a:lstStyle/>
          <a:p>
            <a:r>
              <a:rPr lang="en-US" altLang="zh-TW" dirty="0">
                <a:effectLst/>
              </a:rPr>
              <a:t>Project </a:t>
            </a:r>
            <a:r>
              <a:rPr lang="en-US" altLang="zh-TW" dirty="0" smtClean="0">
                <a:effectLst/>
              </a:rPr>
              <a:t>Goals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: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TW" dirty="0">
                <a:effectLst/>
              </a:rPr>
              <a:t>Design an AI to play the game.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239370" y="1254211"/>
            <a:ext cx="1131878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zh-TW" sz="2800" dirty="0"/>
              <a:t>Defeat random </a:t>
            </a:r>
            <a:r>
              <a:rPr lang="en-US" altLang="zh-TW" sz="2800" dirty="0" smtClean="0"/>
              <a:t>AI</a:t>
            </a:r>
            <a:br>
              <a:rPr lang="en-US" altLang="zh-TW" sz="2800" dirty="0" smtClean="0"/>
            </a:br>
            <a:r>
              <a:rPr lang="en-US" altLang="zh-TW" sz="2800" dirty="0" smtClean="0"/>
              <a:t>(which </a:t>
            </a:r>
            <a:r>
              <a:rPr lang="en-US" altLang="zh-TW" sz="2800" dirty="0"/>
              <a:t>only does a random play</a:t>
            </a:r>
            <a:r>
              <a:rPr lang="en-US" altLang="zh-TW" sz="2800" dirty="0" smtClean="0"/>
              <a:t>).</a:t>
            </a:r>
            <a:endParaRPr lang="en-US" altLang="zh-TW" sz="2800" dirty="0"/>
          </a:p>
          <a:p>
            <a:pPr marL="457200" indent="-457200">
              <a:buFont typeface="Arial" charset="0"/>
              <a:buChar char="•"/>
            </a:pPr>
            <a:endParaRPr lang="en-US" altLang="zh-TW" sz="2800" dirty="0" smtClean="0"/>
          </a:p>
          <a:p>
            <a:pPr marL="457200" indent="-457200">
              <a:buFont typeface="Arial" charset="0"/>
              <a:buChar char="•"/>
            </a:pPr>
            <a:r>
              <a:rPr lang="en-US" altLang="zh-TW" sz="28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Defeat </a:t>
            </a:r>
            <a:r>
              <a:rPr lang="en-US" altLang="zh-TW" sz="2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simple AI</a:t>
            </a:r>
            <a:r>
              <a:rPr lang="en-US" altLang="zh-TW" sz="28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.</a:t>
            </a:r>
            <a:br>
              <a:rPr lang="en-US" altLang="zh-TW" sz="28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</a:br>
            <a:r>
              <a:rPr lang="en-US" altLang="zh-TW" sz="28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(</a:t>
            </a:r>
            <a:r>
              <a:rPr lang="en-US" altLang="zh-TW" sz="2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Simple AI: AI designed by statistics method.)</a:t>
            </a:r>
          </a:p>
          <a:p>
            <a:pPr marL="457200" indent="-457200">
              <a:buFont typeface="Arial" charset="0"/>
              <a:buChar char="•"/>
            </a:pPr>
            <a:endParaRPr lang="en-US" altLang="zh-TW" sz="2800" dirty="0" smtClean="0"/>
          </a:p>
          <a:p>
            <a:pPr marL="457200" indent="-457200">
              <a:buFont typeface="Arial" charset="0"/>
              <a:buChar char="•"/>
            </a:pPr>
            <a:r>
              <a:rPr lang="en-US" altLang="zh-TW" sz="2800" dirty="0" smtClean="0"/>
              <a:t>AI </a:t>
            </a:r>
            <a:r>
              <a:rPr lang="en-US" altLang="zh-TW" sz="2800" dirty="0"/>
              <a:t>can reinforce by </a:t>
            </a:r>
            <a:r>
              <a:rPr lang="en-US" altLang="zh-TW" sz="2800" dirty="0" smtClean="0"/>
              <a:t>self-playing </a:t>
            </a:r>
            <a:endParaRPr lang="en-US" altLang="zh-TW" sz="28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667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9370" y="-243016"/>
            <a:ext cx="11153560" cy="1905000"/>
          </a:xfrm>
        </p:spPr>
        <p:txBody>
          <a:bodyPr/>
          <a:lstStyle/>
          <a:p>
            <a:r>
              <a:rPr lang="en-US" altLang="zh-TW" dirty="0">
                <a:effectLst/>
              </a:rPr>
              <a:t>Basic Game Rules</a:t>
            </a:r>
            <a:br>
              <a:rPr lang="en-US" altLang="zh-TW" dirty="0">
                <a:effectLst/>
              </a:rPr>
            </a:br>
            <a:endParaRPr lang="en-US" altLang="zh-TW" dirty="0">
              <a:effectLst/>
            </a:endParaRP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239370" y="1143000"/>
            <a:ext cx="1137598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dirty="0" smtClean="0"/>
              <a:t>Simplified</a:t>
            </a: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dirty="0" smtClean="0"/>
              <a:t>Time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Limit:</a:t>
            </a:r>
            <a:r>
              <a:rPr lang="zh-CN" altLang="en-US" sz="2800" dirty="0" smtClean="0"/>
              <a:t> </a:t>
            </a:r>
            <a:r>
              <a:rPr lang="en-US" altLang="zh-TW" sz="2800" dirty="0"/>
              <a:t>240 </a:t>
            </a:r>
            <a:r>
              <a:rPr lang="en-US" altLang="zh-TW" sz="2800" dirty="0" smtClean="0"/>
              <a:t>seconds</a:t>
            </a:r>
            <a:r>
              <a:rPr lang="en-US" altLang="zh-CN" sz="2800" dirty="0" smtClean="0"/>
              <a:t>,</a:t>
            </a:r>
            <a:r>
              <a:rPr lang="zh-CN" altLang="en-US" sz="2800" dirty="0" smtClean="0"/>
              <a:t>  </a:t>
            </a:r>
            <a:r>
              <a:rPr lang="en-US" altLang="zh-CN" sz="2800" dirty="0" smtClean="0"/>
              <a:t>win/lose,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otherwise,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draw</a:t>
            </a: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en-US" altLang="zh-TW" sz="2800" dirty="0"/>
              <a:t>Number of </a:t>
            </a:r>
            <a:r>
              <a:rPr lang="en-US" altLang="zh-TW" sz="2800" dirty="0" smtClean="0"/>
              <a:t>Cards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each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player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can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use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in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around: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30</a:t>
            </a: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b="1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Castle</a:t>
            </a:r>
            <a:r>
              <a:rPr lang="en-US" altLang="zh-CN" sz="2800" dirty="0" smtClean="0"/>
              <a:t>:</a:t>
            </a:r>
            <a:r>
              <a:rPr lang="zh-CN" altLang="en-US" sz="2800" dirty="0" smtClean="0"/>
              <a:t> </a:t>
            </a:r>
            <a:r>
              <a:rPr lang="en-US" altLang="zh-CN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2800HP,</a:t>
            </a:r>
            <a:r>
              <a:rPr lang="zh-CN" alt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TW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Medium </a:t>
            </a:r>
            <a:r>
              <a:rPr lang="en-US" altLang="zh-TW" sz="28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Attack </a:t>
            </a:r>
            <a:r>
              <a:rPr lang="en-US" altLang="zh-TW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power</a:t>
            </a:r>
            <a:r>
              <a:rPr lang="en-US" altLang="zh-CN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,</a:t>
            </a:r>
            <a:r>
              <a:rPr lang="zh-CN" alt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TW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Fast </a:t>
            </a:r>
            <a:r>
              <a:rPr lang="en-US" altLang="zh-TW" sz="28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Attack </a:t>
            </a:r>
            <a:r>
              <a:rPr lang="en-US" altLang="zh-TW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speed</a:t>
            </a:r>
            <a:endParaRPr lang="en-US" altLang="zh-CN" sz="2800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b="1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Tank</a:t>
            </a:r>
            <a:r>
              <a:rPr lang="en-US" altLang="zh-CN" sz="2800" dirty="0" smtClean="0"/>
              <a:t>:</a:t>
            </a:r>
            <a:r>
              <a:rPr lang="zh-CN" altLang="en-US" sz="2800" dirty="0" smtClean="0"/>
              <a:t> </a:t>
            </a:r>
            <a:r>
              <a:rPr lang="tr-TR" altLang="zh-TW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621HP</a:t>
            </a:r>
            <a:r>
              <a:rPr lang="en-US" altLang="zh-CN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,</a:t>
            </a:r>
            <a:r>
              <a:rPr lang="zh-CN" alt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Low attack </a:t>
            </a:r>
            <a:r>
              <a:rPr lang="en-US" altLang="zh-TW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damage, block attacks</a:t>
            </a:r>
            <a:endParaRPr lang="en-US" altLang="zh-TW" sz="28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b="1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Archer</a:t>
            </a:r>
            <a:r>
              <a:rPr lang="en-US" altLang="zh-CN" sz="2800" dirty="0" smtClean="0"/>
              <a:t>:</a:t>
            </a:r>
            <a:r>
              <a:rPr lang="zh-CN" altLang="en-US" sz="2800" dirty="0" smtClean="0"/>
              <a:t>  </a:t>
            </a:r>
            <a:r>
              <a:rPr lang="tr-TR" altLang="zh-TW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162HP</a:t>
            </a:r>
            <a:r>
              <a:rPr lang="en-US" altLang="zh-CN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,</a:t>
            </a:r>
            <a:r>
              <a:rPr lang="zh-CN" alt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TW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High attack damage, main attackers</a:t>
            </a:r>
            <a:endParaRPr lang="en-US" altLang="zh-TW" sz="2800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b="1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Gunner</a:t>
            </a:r>
            <a:r>
              <a:rPr lang="en-US" altLang="zh-CN" sz="2800" dirty="0" smtClean="0"/>
              <a:t>:</a:t>
            </a:r>
            <a:r>
              <a:rPr lang="zh-CN" altLang="en-US" sz="2800" dirty="0" smtClean="0"/>
              <a:t> </a:t>
            </a:r>
            <a:r>
              <a:rPr lang="tr-TR" altLang="zh-TW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162HP</a:t>
            </a:r>
            <a:r>
              <a:rPr lang="en-US" altLang="zh-CN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,</a:t>
            </a:r>
            <a:r>
              <a:rPr lang="zh-CN" alt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TW" sz="28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Low attack damage, buff teammates</a:t>
            </a:r>
            <a:endParaRPr lang="en-US" altLang="zh-TW" sz="2800" dirty="0" smtClean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dirty="0"/>
              <a:t>C</a:t>
            </a:r>
            <a:r>
              <a:rPr lang="en-US" altLang="zh-TW" sz="2800" dirty="0" smtClean="0"/>
              <a:t>hoose </a:t>
            </a:r>
            <a:r>
              <a:rPr lang="en-US" altLang="zh-TW" sz="2800" dirty="0"/>
              <a:t>a type of card to play every 4 seconds</a:t>
            </a:r>
            <a:endParaRPr lang="en-US" altLang="zh-TW" sz="2800" dirty="0" smtClean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237205" y="50886"/>
            <a:ext cx="1791730" cy="1791730"/>
          </a:xfrm>
          <a:prstGeom prst="rect">
            <a:avLst/>
          </a:prstGeom>
          <a:ln>
            <a:noFill/>
          </a:ln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83078" y="58394"/>
            <a:ext cx="1784222" cy="1784222"/>
          </a:xfrm>
          <a:prstGeom prst="rect">
            <a:avLst/>
          </a:prstGeom>
          <a:ln>
            <a:noFill/>
          </a:ln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7300" y="50886"/>
            <a:ext cx="1931670" cy="193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161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9370" y="-341870"/>
            <a:ext cx="11153560" cy="1905000"/>
          </a:xfrm>
        </p:spPr>
        <p:txBody>
          <a:bodyPr/>
          <a:lstStyle/>
          <a:p>
            <a:r>
              <a:rPr lang="en-US" altLang="zh-TW" dirty="0">
                <a:effectLst/>
              </a:rPr>
              <a:t>Critical Problems &amp; </a:t>
            </a:r>
            <a:r>
              <a:rPr lang="en-US" altLang="zh-TW" dirty="0" smtClean="0">
                <a:effectLst/>
              </a:rPr>
              <a:t>Solutions</a:t>
            </a:r>
            <a:endParaRPr lang="en-US" altLang="zh-TW" dirty="0">
              <a:effectLst/>
            </a:endParaRP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239370" y="1143000"/>
            <a:ext cx="1137598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Problem </a:t>
            </a:r>
            <a:r>
              <a:rPr lang="en-US" altLang="zh-TW" sz="28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1:</a:t>
            </a:r>
            <a:r>
              <a:rPr lang="en-US" altLang="zh-TW" sz="2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 </a:t>
            </a:r>
            <a:r>
              <a:rPr lang="en-US" altLang="zh-TW" sz="2800" dirty="0"/>
              <a:t>Lack of real-time </a:t>
            </a:r>
            <a:r>
              <a:rPr lang="en-US" altLang="zh-TW" sz="2800" dirty="0" smtClean="0"/>
              <a:t>observation</a:t>
            </a:r>
          </a:p>
          <a:p>
            <a:r>
              <a:rPr lang="en-US" altLang="zh-CN" sz="2800" dirty="0" smtClean="0">
                <a:solidFill>
                  <a:srgbClr val="D6FFCF"/>
                </a:solidFill>
              </a:rPr>
              <a:t>-&gt;</a:t>
            </a:r>
            <a:r>
              <a:rPr lang="zh-CN" altLang="en-US" sz="2800" dirty="0" smtClean="0">
                <a:solidFill>
                  <a:srgbClr val="D6FFCF"/>
                </a:solidFill>
              </a:rPr>
              <a:t> </a:t>
            </a:r>
            <a:r>
              <a:rPr lang="en-US" altLang="zh-TW" sz="2800" dirty="0">
                <a:solidFill>
                  <a:srgbClr val="D6FFCF"/>
                </a:solidFill>
              </a:rPr>
              <a:t>Learn from acts of both sides</a:t>
            </a:r>
          </a:p>
          <a:p>
            <a:endParaRPr lang="en-US" altLang="zh-TW" sz="2800" dirty="0" smtClean="0"/>
          </a:p>
          <a:p>
            <a:r>
              <a:rPr lang="en-US" altLang="zh-CN" sz="28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Problem</a:t>
            </a:r>
            <a:r>
              <a:rPr lang="zh-CN" altLang="en-US" sz="28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28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2:</a:t>
            </a:r>
            <a:r>
              <a:rPr lang="zh-CN" altLang="en-US" sz="28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2800" dirty="0" smtClean="0"/>
              <a:t>Range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of</a:t>
            </a:r>
            <a:r>
              <a:rPr lang="zh-CN" altLang="en-US" sz="2800" dirty="0" smtClean="0"/>
              <a:t> </a:t>
            </a:r>
            <a:r>
              <a:rPr lang="en-US" altLang="zh-TW" sz="2800" dirty="0"/>
              <a:t>Battle field</a:t>
            </a:r>
          </a:p>
          <a:p>
            <a:r>
              <a:rPr lang="en-US" altLang="zh-CN" sz="2800" dirty="0" smtClean="0">
                <a:solidFill>
                  <a:srgbClr val="D6FFCF"/>
                </a:solidFill>
              </a:rPr>
              <a:t>-&gt;</a:t>
            </a:r>
            <a:r>
              <a:rPr lang="zh-CN" altLang="en-US" sz="2800" dirty="0" smtClean="0">
                <a:solidFill>
                  <a:srgbClr val="D6FFCF"/>
                </a:solidFill>
              </a:rPr>
              <a:t> </a:t>
            </a:r>
            <a:r>
              <a:rPr lang="en-US" altLang="zh-CN" sz="2800" dirty="0">
                <a:solidFill>
                  <a:srgbClr val="D6FFCF"/>
                </a:solidFill>
              </a:rPr>
              <a:t>D</a:t>
            </a:r>
            <a:r>
              <a:rPr lang="en-US" altLang="zh-TW" sz="2800" dirty="0" smtClean="0">
                <a:solidFill>
                  <a:srgbClr val="D6FFCF"/>
                </a:solidFill>
              </a:rPr>
              <a:t>ivide </a:t>
            </a:r>
            <a:r>
              <a:rPr lang="en-US" altLang="zh-TW" sz="2800" dirty="0">
                <a:solidFill>
                  <a:srgbClr val="D6FFCF"/>
                </a:solidFill>
              </a:rPr>
              <a:t>the battle field into 50 </a:t>
            </a:r>
            <a:r>
              <a:rPr lang="en-US" altLang="zh-TW" sz="2800" dirty="0" smtClean="0">
                <a:solidFill>
                  <a:srgbClr val="D6FFCF"/>
                </a:solidFill>
              </a:rPr>
              <a:t>ranges</a:t>
            </a:r>
          </a:p>
          <a:p>
            <a:endParaRPr lang="en-US" altLang="zh-TW" sz="2800" dirty="0"/>
          </a:p>
          <a:p>
            <a:r>
              <a:rPr lang="en-US" altLang="zh-CN" sz="28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Problem</a:t>
            </a:r>
            <a:r>
              <a:rPr lang="zh-CN" altLang="en-US" sz="28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28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3:</a:t>
            </a:r>
            <a:r>
              <a:rPr lang="zh-CN" altLang="en-US" sz="2800" dirty="0" smtClean="0"/>
              <a:t> </a:t>
            </a:r>
            <a:r>
              <a:rPr lang="en-US" altLang="zh-TW" sz="2800" dirty="0"/>
              <a:t>Consider acts of both sides</a:t>
            </a:r>
          </a:p>
          <a:p>
            <a:r>
              <a:rPr lang="en-US" altLang="zh-CN" sz="2800" dirty="0" smtClean="0">
                <a:solidFill>
                  <a:srgbClr val="D6FFCF"/>
                </a:solidFill>
              </a:rPr>
              <a:t>-&gt;</a:t>
            </a:r>
            <a:r>
              <a:rPr lang="en-US" altLang="zh-TW" sz="2800" dirty="0">
                <a:solidFill>
                  <a:srgbClr val="D6FFCF"/>
                </a:solidFill>
              </a:rPr>
              <a:t> </a:t>
            </a:r>
            <a:r>
              <a:rPr lang="en-US" altLang="zh-CN" sz="2800" dirty="0" smtClean="0">
                <a:solidFill>
                  <a:srgbClr val="D6FFCF"/>
                </a:solidFill>
              </a:rPr>
              <a:t>B</a:t>
            </a:r>
            <a:r>
              <a:rPr lang="en-US" altLang="zh-TW" sz="2800" dirty="0" smtClean="0">
                <a:solidFill>
                  <a:srgbClr val="D6FFCF"/>
                </a:solidFill>
              </a:rPr>
              <a:t>uild </a:t>
            </a:r>
            <a:r>
              <a:rPr lang="en-US" altLang="zh-TW" sz="2800" dirty="0">
                <a:solidFill>
                  <a:srgbClr val="D6FFCF"/>
                </a:solidFill>
              </a:rPr>
              <a:t>a one-layer NN to map the 2 inputs into a vector</a:t>
            </a:r>
            <a:endParaRPr lang="en-US" altLang="zh-TW" sz="2800" dirty="0" smtClean="0">
              <a:solidFill>
                <a:srgbClr val="D6FFC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058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70703" y="0"/>
            <a:ext cx="9905998" cy="1905000"/>
          </a:xfrm>
        </p:spPr>
        <p:txBody>
          <a:bodyPr>
            <a:normAutofit/>
          </a:bodyPr>
          <a:lstStyle/>
          <a:p>
            <a:r>
              <a:rPr lang="sk-SK" altLang="zh-TW" dirty="0" err="1">
                <a:effectLst/>
              </a:rPr>
              <a:t>Data</a:t>
            </a:r>
            <a:r>
              <a:rPr lang="sk-SK" altLang="zh-TW" dirty="0">
                <a:effectLst/>
              </a:rPr>
              <a:t> </a:t>
            </a:r>
            <a:r>
              <a:rPr lang="sk-SK" altLang="zh-TW" dirty="0" err="1">
                <a:effectLst/>
              </a:rPr>
              <a:t>Preprocessing</a:t>
            </a:r>
            <a:r>
              <a:rPr lang="sk-SK" altLang="zh-TW" dirty="0">
                <a:effectLst/>
              </a:rPr>
              <a:t/>
            </a:r>
            <a:br>
              <a:rPr lang="sk-SK" altLang="zh-TW" dirty="0">
                <a:effectLst/>
              </a:rPr>
            </a:b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clrChange>
              <a:clrFrom>
                <a:srgbClr val="0E396C"/>
              </a:clrFrom>
              <a:clrTo>
                <a:srgbClr val="0E396C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70703" y="1243029"/>
            <a:ext cx="11055178" cy="3716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498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5229" y="-457200"/>
            <a:ext cx="9905998" cy="1905000"/>
          </a:xfrm>
        </p:spPr>
        <p:txBody>
          <a:bodyPr/>
          <a:lstStyle/>
          <a:p>
            <a:r>
              <a:rPr lang="en-US" altLang="zh-TW" dirty="0" smtClean="0">
                <a:effectLst/>
              </a:rPr>
              <a:t>Models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239370" y="1143000"/>
            <a:ext cx="11375981" cy="2593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dirty="0" smtClean="0"/>
              <a:t>Random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Model</a:t>
            </a: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en-US" altLang="zh-TW" sz="2800" dirty="0"/>
              <a:t>Statistics Model</a:t>
            </a: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en-US" altLang="zh-TW" sz="2800" dirty="0"/>
              <a:t>RNN Model ver. 1</a:t>
            </a: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en-US" altLang="zh-TW" sz="2800" dirty="0"/>
              <a:t>RNN Model ver. </a:t>
            </a:r>
            <a:r>
              <a:rPr lang="en-US" altLang="zh-TW" sz="2800" dirty="0" smtClean="0"/>
              <a:t>2</a:t>
            </a:r>
            <a:endParaRPr lang="en-US" altLang="zh-TW" sz="2800" dirty="0"/>
          </a:p>
        </p:txBody>
      </p:sp>
    </p:spTree>
    <p:extLst>
      <p:ext uri="{BB962C8B-B14F-4D97-AF65-F5344CB8AC3E}">
        <p14:creationId xmlns:p14="http://schemas.microsoft.com/office/powerpoint/2010/main" val="1449334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5229" y="0"/>
            <a:ext cx="9905998" cy="1905000"/>
          </a:xfrm>
        </p:spPr>
        <p:txBody>
          <a:bodyPr/>
          <a:lstStyle/>
          <a:p>
            <a:r>
              <a:rPr lang="en-US" altLang="zh-TW" dirty="0"/>
              <a:t>RNN 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Model </a:t>
            </a:r>
            <a:br>
              <a:rPr lang="en-US" altLang="zh-TW" dirty="0" smtClean="0"/>
            </a:br>
            <a:r>
              <a:rPr lang="en-US" altLang="zh-TW" dirty="0" smtClean="0"/>
              <a:t>ver</a:t>
            </a:r>
            <a:r>
              <a:rPr lang="en-US" altLang="zh-TW" dirty="0"/>
              <a:t>. 1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7271" y="0"/>
            <a:ext cx="72374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385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5229" y="0"/>
            <a:ext cx="9905998" cy="1905000"/>
          </a:xfrm>
        </p:spPr>
        <p:txBody>
          <a:bodyPr/>
          <a:lstStyle/>
          <a:p>
            <a:r>
              <a:rPr lang="en-US" altLang="zh-TW" dirty="0"/>
              <a:t>RNN 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Model </a:t>
            </a:r>
            <a:br>
              <a:rPr lang="en-US" altLang="zh-TW" dirty="0" smtClean="0"/>
            </a:br>
            <a:r>
              <a:rPr lang="en-US" altLang="zh-TW" dirty="0" smtClean="0"/>
              <a:t>ver</a:t>
            </a:r>
            <a:r>
              <a:rPr lang="en-US" altLang="zh-TW" dirty="0"/>
              <a:t>. </a:t>
            </a:r>
            <a:r>
              <a:rPr lang="en-US" altLang="zh-CN" dirty="0" smtClean="0"/>
              <a:t>2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3592" y="0"/>
            <a:ext cx="72848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24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網狀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網狀</Template>
  <TotalTime>84</TotalTime>
  <Words>157</Words>
  <Application>Microsoft Macintosh PowerPoint</Application>
  <PresentationFormat>寬螢幕</PresentationFormat>
  <Paragraphs>73</Paragraphs>
  <Slides>14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2" baseType="lpstr">
      <vt:lpstr>Calibri</vt:lpstr>
      <vt:lpstr>Century Gothic</vt:lpstr>
      <vt:lpstr>HelveticaNeue</vt:lpstr>
      <vt:lpstr>Merriweather</vt:lpstr>
      <vt:lpstr>宋体</vt:lpstr>
      <vt:lpstr>新細明體</vt:lpstr>
      <vt:lpstr>Arial</vt:lpstr>
      <vt:lpstr>網狀</vt:lpstr>
      <vt:lpstr>AI FOR SOUL OF EDEN </vt:lpstr>
      <vt:lpstr>Introduction to Soul of Eden</vt:lpstr>
      <vt:lpstr>Project Goals : Design an AI to play the game.</vt:lpstr>
      <vt:lpstr>Basic Game Rules </vt:lpstr>
      <vt:lpstr>Critical Problems &amp; Solutions</vt:lpstr>
      <vt:lpstr>Data Preprocessing </vt:lpstr>
      <vt:lpstr>Models</vt:lpstr>
      <vt:lpstr>RNN  Model  ver. 1</vt:lpstr>
      <vt:lpstr>RNN  Model  ver. 2</vt:lpstr>
      <vt:lpstr>Results</vt:lpstr>
      <vt:lpstr>Demo</vt:lpstr>
      <vt:lpstr>Conclusions </vt:lpstr>
      <vt:lpstr>Future Work </vt:lpstr>
      <vt:lpstr>Thank You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FOR SOUL OF EDEN </dc:title>
  <dc:creator>Microsoft Office 使用者</dc:creator>
  <cp:lastModifiedBy>Microsoft Office 使用者</cp:lastModifiedBy>
  <cp:revision>23</cp:revision>
  <dcterms:created xsi:type="dcterms:W3CDTF">2017-06-28T20:45:31Z</dcterms:created>
  <dcterms:modified xsi:type="dcterms:W3CDTF">2017-06-29T04:20:37Z</dcterms:modified>
</cp:coreProperties>
</file>

<file path=docProps/thumbnail.jpeg>
</file>